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369" r:id="rId2"/>
    <p:sldId id="371" r:id="rId3"/>
    <p:sldId id="397" r:id="rId4"/>
    <p:sldId id="398" r:id="rId5"/>
    <p:sldId id="395" r:id="rId6"/>
    <p:sldId id="391" r:id="rId7"/>
    <p:sldId id="392" r:id="rId8"/>
    <p:sldId id="393" r:id="rId9"/>
    <p:sldId id="399" r:id="rId10"/>
    <p:sldId id="373" r:id="rId11"/>
    <p:sldId id="390" r:id="rId12"/>
    <p:sldId id="378" r:id="rId13"/>
    <p:sldId id="401" r:id="rId14"/>
    <p:sldId id="389"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94660"/>
  </p:normalViewPr>
  <p:slideViewPr>
    <p:cSldViewPr>
      <p:cViewPr varScale="1">
        <p:scale>
          <a:sx n="108" d="100"/>
          <a:sy n="108" d="100"/>
        </p:scale>
        <p:origin x="114" y="10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F70231D-BD26-4578-AF8F-33C762A63E04}" type="datetimeFigureOut">
              <a:rPr lang="en-US" smtClean="0"/>
              <a:t>7/19/2017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7CD87F4F-C5C4-4E11-B7D7-9D12F0164759}" type="slidenum">
              <a:rPr lang="en-US" smtClean="0"/>
              <a:t>‹#›</a:t>
            </a:fld>
            <a:endParaRPr lang="en-US"/>
          </a:p>
        </p:txBody>
      </p:sp>
    </p:spTree>
    <p:extLst>
      <p:ext uri="{BB962C8B-B14F-4D97-AF65-F5344CB8AC3E}">
        <p14:creationId xmlns:p14="http://schemas.microsoft.com/office/powerpoint/2010/main" val="18275464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31F7E19-418C-4F1C-96D4-4C5140A4BEF1}" type="datetimeFigureOut">
              <a:rPr lang="en-US" smtClean="0"/>
              <a:pPr/>
              <a:t>7/19/2017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6A3A415-0EFF-49EA-99B5-EF140793EF3D}" type="slidenum">
              <a:rPr lang="en-US" smtClean="0"/>
              <a:pPr/>
              <a:t>‹#›</a:t>
            </a:fld>
            <a:endParaRPr lang="en-US"/>
          </a:p>
        </p:txBody>
      </p:sp>
    </p:spTree>
    <p:extLst>
      <p:ext uri="{BB962C8B-B14F-4D97-AF65-F5344CB8AC3E}">
        <p14:creationId xmlns:p14="http://schemas.microsoft.com/office/powerpoint/2010/main" val="4185227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55BF80-8409-496B-A9B5-7D3D88C9B7D4}" type="datetimeFigureOut">
              <a:rPr lang="en-US" smtClean="0"/>
              <a:pPr/>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AC6E27-3DA0-46EF-9E4E-6D02DE196EE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55BF80-8409-496B-A9B5-7D3D88C9B7D4}" type="datetimeFigureOut">
              <a:rPr lang="en-US" smtClean="0"/>
              <a:pPr/>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AC6E27-3DA0-46EF-9E4E-6D02DE196E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55BF80-8409-496B-A9B5-7D3D88C9B7D4}" type="datetimeFigureOut">
              <a:rPr lang="en-US" smtClean="0"/>
              <a:pPr/>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AC6E27-3DA0-46EF-9E4E-6D02DE196E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55BF80-8409-496B-A9B5-7D3D88C9B7D4}" type="datetimeFigureOut">
              <a:rPr lang="en-US" smtClean="0"/>
              <a:pPr/>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AC6E27-3DA0-46EF-9E4E-6D02DE196E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55BF80-8409-496B-A9B5-7D3D88C9B7D4}" type="datetimeFigureOut">
              <a:rPr lang="en-US" smtClean="0"/>
              <a:pPr/>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AC6E27-3DA0-46EF-9E4E-6D02DE196EE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55BF80-8409-496B-A9B5-7D3D88C9B7D4}" type="datetimeFigureOut">
              <a:rPr lang="en-US" smtClean="0"/>
              <a:pPr/>
              <a:t>7/19/2017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AC6E27-3DA0-46EF-9E4E-6D02DE196E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55BF80-8409-496B-A9B5-7D3D88C9B7D4}" type="datetimeFigureOut">
              <a:rPr lang="en-US" smtClean="0"/>
              <a:pPr/>
              <a:t>7/19/2017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AC6E27-3DA0-46EF-9E4E-6D02DE196E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55BF80-8409-496B-A9B5-7D3D88C9B7D4}" type="datetimeFigureOut">
              <a:rPr lang="en-US" smtClean="0"/>
              <a:pPr/>
              <a:t>7/19/2017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AC6E27-3DA0-46EF-9E4E-6D02DE196E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5BF80-8409-496B-A9B5-7D3D88C9B7D4}" type="datetimeFigureOut">
              <a:rPr lang="en-US" smtClean="0"/>
              <a:pPr/>
              <a:t>7/19/2017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AC6E27-3DA0-46EF-9E4E-6D02DE196E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5BF80-8409-496B-A9B5-7D3D88C9B7D4}" type="datetimeFigureOut">
              <a:rPr lang="en-US" smtClean="0"/>
              <a:pPr/>
              <a:t>7/19/2017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AC6E27-3DA0-46EF-9E4E-6D02DE196E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5BF80-8409-496B-A9B5-7D3D88C9B7D4}" type="datetimeFigureOut">
              <a:rPr lang="en-US" smtClean="0"/>
              <a:pPr/>
              <a:t>7/19/2017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AC6E27-3DA0-46EF-9E4E-6D02DE196E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55BF80-8409-496B-A9B5-7D3D88C9B7D4}" type="datetimeFigureOut">
              <a:rPr lang="en-US" smtClean="0"/>
              <a:pPr/>
              <a:t>7/19/2017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AC6E27-3DA0-46EF-9E4E-6D02DE196EE0}" type="slidenum">
              <a:rPr lang="en-US" smtClean="0"/>
              <a:pPr/>
              <a:t>‹#›</a:t>
            </a:fld>
            <a:endParaRPr lang="en-US"/>
          </a:p>
        </p:txBody>
      </p:sp>
      <p:pic>
        <p:nvPicPr>
          <p:cNvPr id="8" name="Picture 7" descr="C:\Temp\XPgrpwise\stritch_primary_3color_1.jpg"/>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162800" y="6019800"/>
            <a:ext cx="1847850" cy="723900"/>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hyperlink" Target="mailto:mkuczew@luc.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onlinelibrary.wiley.com/doi/10.1002/hast.198/abstrac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2500" y="914400"/>
            <a:ext cx="7239000" cy="3200400"/>
          </a:xfrm>
        </p:spPr>
        <p:txBody>
          <a:bodyPr>
            <a:normAutofit fontScale="90000"/>
          </a:bodyPr>
          <a:lstStyle/>
          <a:p>
            <a:r>
              <a:rPr lang="en-US" sz="2700" b="1" dirty="0" smtClean="0"/>
              <a:t/>
            </a:r>
            <a:br>
              <a:rPr lang="en-US" sz="2700" b="1" dirty="0" smtClean="0"/>
            </a:br>
            <a:r>
              <a:rPr lang="en-US" sz="2700" b="1" dirty="0"/>
              <a:t/>
            </a:r>
            <a:br>
              <a:rPr lang="en-US" sz="2700" b="1" dirty="0"/>
            </a:br>
            <a:r>
              <a:rPr lang="en-US" sz="4000" b="1" dirty="0" smtClean="0"/>
              <a:t>What is an Ethics Consult? </a:t>
            </a:r>
            <a:br>
              <a:rPr lang="en-US" sz="4000" b="1" dirty="0" smtClean="0"/>
            </a:br>
            <a:r>
              <a:rPr lang="en-US" sz="4000" b="1" dirty="0" smtClean="0"/>
              <a:t>Principles and Processes</a:t>
            </a:r>
            <a:r>
              <a:rPr lang="en-US" sz="6600" b="1" dirty="0"/>
              <a:t/>
            </a:r>
            <a:br>
              <a:rPr lang="en-US" sz="6600" b="1" dirty="0"/>
            </a:br>
            <a:r>
              <a:rPr lang="en-US" sz="2200" dirty="0"/>
              <a:t>Mark Kuczewski, PhD</a:t>
            </a:r>
            <a:br>
              <a:rPr lang="en-US" sz="2200" dirty="0"/>
            </a:br>
            <a:r>
              <a:rPr lang="en-US" sz="2200" dirty="0"/>
              <a:t>The Fr. Michael I. English, SJ, Professor of Medical Ethics</a:t>
            </a:r>
            <a:br>
              <a:rPr lang="en-US" sz="2200" dirty="0"/>
            </a:br>
            <a:r>
              <a:rPr lang="en-US" sz="2200" dirty="0"/>
              <a:t>Director, </a:t>
            </a:r>
            <a:r>
              <a:rPr lang="en-US" sz="2200" dirty="0" err="1"/>
              <a:t>Neiswanger</a:t>
            </a:r>
            <a:r>
              <a:rPr lang="en-US" sz="2200" dirty="0"/>
              <a:t> Institute for Bioethics &amp;Health Policy</a:t>
            </a:r>
            <a:br>
              <a:rPr lang="en-US" sz="2200" dirty="0"/>
            </a:br>
            <a:r>
              <a:rPr lang="en-US" sz="2200" dirty="0"/>
              <a:t>Chair, Department of Medical Education</a:t>
            </a:r>
            <a:br>
              <a:rPr lang="en-US" sz="2200" dirty="0"/>
            </a:br>
            <a:r>
              <a:rPr lang="en-US" sz="2200" dirty="0"/>
              <a:t>Loyola University Chicago</a:t>
            </a:r>
            <a:br>
              <a:rPr lang="en-US" sz="2200" dirty="0"/>
            </a:br>
            <a:r>
              <a:rPr lang="en-US" sz="3200" dirty="0"/>
              <a:t/>
            </a:r>
            <a:br>
              <a:rPr lang="en-US" sz="3200" dirty="0"/>
            </a:br>
            <a:endParaRPr lang="en-US" sz="3200" dirty="0">
              <a:latin typeface="+mj-lt"/>
            </a:endParaRPr>
          </a:p>
        </p:txBody>
      </p:sp>
      <p:sp>
        <p:nvSpPr>
          <p:cNvPr id="3" name="Subtitle 2"/>
          <p:cNvSpPr>
            <a:spLocks noGrp="1"/>
          </p:cNvSpPr>
          <p:nvPr>
            <p:ph type="subTitle" idx="1"/>
          </p:nvPr>
        </p:nvSpPr>
        <p:spPr>
          <a:xfrm>
            <a:off x="1371600" y="4114800"/>
            <a:ext cx="6400800" cy="1981200"/>
          </a:xfrm>
        </p:spPr>
        <p:txBody>
          <a:bodyPr>
            <a:normAutofit/>
          </a:bodyPr>
          <a:lstStyle/>
          <a:p>
            <a:pPr algn="l"/>
            <a:r>
              <a:rPr lang="en-US" sz="2400" dirty="0"/>
              <a:t/>
            </a:r>
            <a:br>
              <a:rPr lang="en-US" sz="2400" dirty="0"/>
            </a:br>
            <a:endParaRPr lang="en-US" sz="2800" dirty="0" smtClean="0"/>
          </a:p>
          <a:p>
            <a:pPr algn="l"/>
            <a:endParaRPr lang="en-US" sz="2800" b="1" dirty="0" smtClean="0"/>
          </a:p>
        </p:txBody>
      </p:sp>
      <p:pic>
        <p:nvPicPr>
          <p:cNvPr id="5" name="Picture 2" descr="C:\Users\User\Desktop\twitt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400" y="4997260"/>
            <a:ext cx="4572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52950" y="3409950"/>
            <a:ext cx="38100" cy="38100"/>
          </a:xfrm>
          <a:prstGeom prst="rect">
            <a:avLst/>
          </a:prstGeom>
        </p:spPr>
      </p:pic>
      <p:sp>
        <p:nvSpPr>
          <p:cNvPr id="8" name="Rectangle 7"/>
          <p:cNvSpPr/>
          <p:nvPr/>
        </p:nvSpPr>
        <p:spPr>
          <a:xfrm>
            <a:off x="2286000" y="4531667"/>
            <a:ext cx="4572000" cy="2031325"/>
          </a:xfrm>
          <a:prstGeom prst="rect">
            <a:avLst/>
          </a:prstGeom>
        </p:spPr>
        <p:txBody>
          <a:bodyPr>
            <a:spAutoFit/>
          </a:bodyPr>
          <a:lstStyle/>
          <a:p>
            <a:r>
              <a:rPr lang="en-US" dirty="0"/>
              <a:t>E-mail:  	</a:t>
            </a:r>
            <a:r>
              <a:rPr lang="en-US" dirty="0">
                <a:hlinkClick r:id="rId4"/>
              </a:rPr>
              <a:t>mkuczew@luc.edu</a:t>
            </a:r>
            <a:endParaRPr lang="en-US" dirty="0"/>
          </a:p>
          <a:p>
            <a:r>
              <a:rPr lang="en-US" dirty="0"/>
              <a:t>       		</a:t>
            </a:r>
            <a:endParaRPr lang="en-US" dirty="0" smtClean="0"/>
          </a:p>
          <a:p>
            <a:r>
              <a:rPr lang="en-US" dirty="0"/>
              <a:t>	</a:t>
            </a:r>
            <a:r>
              <a:rPr lang="en-US" dirty="0" smtClean="0"/>
              <a:t>@</a:t>
            </a:r>
            <a:r>
              <a:rPr lang="en-US" dirty="0" err="1" smtClean="0"/>
              <a:t>BioethxMark</a:t>
            </a:r>
            <a:endParaRPr lang="en-US" dirty="0" smtClean="0"/>
          </a:p>
          <a:p>
            <a:endParaRPr lang="en-US" dirty="0"/>
          </a:p>
          <a:p>
            <a:r>
              <a:rPr lang="en-US" dirty="0" smtClean="0"/>
              <a:t>	Mark G. Kuczewski</a:t>
            </a:r>
          </a:p>
          <a:p>
            <a:r>
              <a:rPr lang="en-US" dirty="0"/>
              <a:t> </a:t>
            </a:r>
            <a:r>
              <a:rPr lang="en-US" dirty="0" smtClean="0"/>
              <a:t>	</a:t>
            </a:r>
          </a:p>
          <a:p>
            <a:r>
              <a:rPr lang="en-US" dirty="0"/>
              <a:t>	</a:t>
            </a:r>
            <a:r>
              <a:rPr lang="en-US" dirty="0" smtClean="0"/>
              <a:t>Mark Kuczewski</a:t>
            </a:r>
          </a:p>
        </p:txBody>
      </p:sp>
      <p:pic>
        <p:nvPicPr>
          <p:cNvPr id="9" name="Picture 2" descr="facebook-icon-smal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5569430"/>
            <a:ext cx="479234" cy="381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38400" y="6093305"/>
            <a:ext cx="475673" cy="419562"/>
          </a:xfrm>
          <a:prstGeom prst="rect">
            <a:avLst/>
          </a:prstGeom>
        </p:spPr>
      </p:pic>
    </p:spTree>
    <p:extLst>
      <p:ext uri="{BB962C8B-B14F-4D97-AF65-F5344CB8AC3E}">
        <p14:creationId xmlns:p14="http://schemas.microsoft.com/office/powerpoint/2010/main" val="39440755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6">
                    <a:lumMod val="50000"/>
                  </a:schemeClr>
                </a:solidFill>
              </a:rPr>
              <a:t>How do </a:t>
            </a:r>
            <a:r>
              <a:rPr lang="en-US" dirty="0">
                <a:solidFill>
                  <a:schemeClr val="accent6">
                    <a:lumMod val="50000"/>
                  </a:schemeClr>
                </a:solidFill>
              </a:rPr>
              <a:t>p</a:t>
            </a:r>
            <a:r>
              <a:rPr lang="en-US" dirty="0" smtClean="0">
                <a:solidFill>
                  <a:schemeClr val="accent6">
                    <a:lumMod val="50000"/>
                  </a:schemeClr>
                </a:solidFill>
              </a:rPr>
              <a:t>eople </a:t>
            </a:r>
            <a:r>
              <a:rPr lang="en-US" dirty="0">
                <a:solidFill>
                  <a:schemeClr val="accent6">
                    <a:lumMod val="50000"/>
                  </a:schemeClr>
                </a:solidFill>
              </a:rPr>
              <a:t>b</a:t>
            </a:r>
            <a:r>
              <a:rPr lang="en-US" dirty="0" smtClean="0">
                <a:solidFill>
                  <a:schemeClr val="accent6">
                    <a:lumMod val="50000"/>
                  </a:schemeClr>
                </a:solidFill>
              </a:rPr>
              <a:t>ecome </a:t>
            </a:r>
            <a:br>
              <a:rPr lang="en-US" dirty="0" smtClean="0">
                <a:solidFill>
                  <a:schemeClr val="accent6">
                    <a:lumMod val="50000"/>
                  </a:schemeClr>
                </a:solidFill>
              </a:rPr>
            </a:br>
            <a:r>
              <a:rPr lang="en-US" dirty="0" smtClean="0">
                <a:solidFill>
                  <a:schemeClr val="accent6">
                    <a:lumMod val="50000"/>
                  </a:schemeClr>
                </a:solidFill>
              </a:rPr>
              <a:t>ethics </a:t>
            </a:r>
            <a:r>
              <a:rPr lang="en-US" dirty="0">
                <a:solidFill>
                  <a:schemeClr val="accent6">
                    <a:lumMod val="50000"/>
                  </a:schemeClr>
                </a:solidFill>
              </a:rPr>
              <a:t>c</a:t>
            </a:r>
            <a:r>
              <a:rPr lang="en-US" dirty="0" smtClean="0">
                <a:solidFill>
                  <a:schemeClr val="accent6">
                    <a:lumMod val="50000"/>
                  </a:schemeClr>
                </a:solidFill>
              </a:rPr>
              <a:t>onsultants?</a:t>
            </a:r>
            <a:endParaRPr lang="en-US" dirty="0">
              <a:solidFill>
                <a:schemeClr val="accent6">
                  <a:lumMod val="50000"/>
                </a:schemeClr>
              </a:solidFill>
            </a:endParaRPr>
          </a:p>
        </p:txBody>
      </p:sp>
      <p:sp>
        <p:nvSpPr>
          <p:cNvPr id="3" name="Content Placeholder 2"/>
          <p:cNvSpPr>
            <a:spLocks noGrp="1"/>
          </p:cNvSpPr>
          <p:nvPr>
            <p:ph idx="1"/>
          </p:nvPr>
        </p:nvSpPr>
        <p:spPr>
          <a:xfrm>
            <a:off x="457200" y="1828800"/>
            <a:ext cx="8229600" cy="4572000"/>
          </a:xfrm>
        </p:spPr>
        <p:txBody>
          <a:bodyPr>
            <a:normAutofit/>
          </a:bodyPr>
          <a:lstStyle/>
          <a:p>
            <a:r>
              <a:rPr lang="en-US" dirty="0"/>
              <a:t>T</a:t>
            </a:r>
            <a:r>
              <a:rPr lang="en-US" dirty="0" smtClean="0"/>
              <a:t>raining programs such as fellowships, graduate programs </a:t>
            </a:r>
          </a:p>
          <a:p>
            <a:r>
              <a:rPr lang="en-US" dirty="0" smtClean="0"/>
              <a:t>Informal apprenticeship model in home institution</a:t>
            </a:r>
          </a:p>
          <a:p>
            <a:r>
              <a:rPr lang="en-US" dirty="0" smtClean="0"/>
              <a:t>No formal certification by independent body</a:t>
            </a:r>
          </a:p>
          <a:p>
            <a:r>
              <a:rPr lang="en-US" dirty="0" smtClean="0"/>
              <a:t>No formal licensing by state</a:t>
            </a:r>
          </a:p>
          <a:p>
            <a:r>
              <a:rPr lang="en-US" dirty="0" smtClean="0"/>
              <a:t>Credentialing by hospital or health system</a:t>
            </a:r>
          </a:p>
        </p:txBody>
      </p:sp>
    </p:spTree>
    <p:extLst>
      <p:ext uri="{BB962C8B-B14F-4D97-AF65-F5344CB8AC3E}">
        <p14:creationId xmlns:p14="http://schemas.microsoft.com/office/powerpoint/2010/main" val="3009901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fontScale="90000"/>
          </a:bodyPr>
          <a:lstStyle/>
          <a:p>
            <a:r>
              <a:rPr lang="en-US" sz="3200" dirty="0"/>
              <a:t/>
            </a:r>
            <a:br>
              <a:rPr lang="en-US" sz="3200" dirty="0"/>
            </a:br>
            <a:r>
              <a:rPr lang="en-US" b="1" dirty="0" smtClean="0">
                <a:solidFill>
                  <a:srgbClr val="7D3C4A"/>
                </a:solidFill>
              </a:rPr>
              <a:t>Routes to </a:t>
            </a:r>
            <a:r>
              <a:rPr lang="en-US" b="1" dirty="0">
                <a:solidFill>
                  <a:srgbClr val="7D3C4A"/>
                </a:solidFill>
              </a:rPr>
              <a:t>Professionalization</a:t>
            </a:r>
            <a:r>
              <a:rPr lang="en-US" sz="3200" b="1" dirty="0">
                <a:solidFill>
                  <a:prstClr val="white"/>
                </a:solidFill>
              </a:rPr>
              <a:t/>
            </a:r>
            <a:br>
              <a:rPr lang="en-US" sz="3200" b="1" dirty="0">
                <a:solidFill>
                  <a:prstClr val="white"/>
                </a:solidFill>
              </a:rPr>
            </a:br>
            <a:r>
              <a:rPr lang="en-US" sz="3200" dirty="0"/>
              <a:t/>
            </a:r>
            <a:br>
              <a:rPr lang="en-US" sz="3200" dirty="0"/>
            </a:br>
            <a:endParaRPr lang="en-US" sz="3200" dirty="0"/>
          </a:p>
        </p:txBody>
      </p:sp>
      <p:sp>
        <p:nvSpPr>
          <p:cNvPr id="3" name="Content Placeholder 2"/>
          <p:cNvSpPr>
            <a:spLocks noGrp="1"/>
          </p:cNvSpPr>
          <p:nvPr>
            <p:ph idx="1"/>
          </p:nvPr>
        </p:nvSpPr>
        <p:spPr>
          <a:xfrm>
            <a:off x="457200" y="1143000"/>
            <a:ext cx="8229600" cy="4983163"/>
          </a:xfrm>
        </p:spPr>
        <p:txBody>
          <a:bodyPr/>
          <a:lstStyle/>
          <a:p>
            <a:pPr marL="0" indent="0">
              <a:buNone/>
            </a:pPr>
            <a:endParaRPr lang="en-US" dirty="0"/>
          </a:p>
          <a:p>
            <a:pPr marL="457200" indent="-457200">
              <a:buAutoNum type="arabicPeriod"/>
            </a:pPr>
            <a:r>
              <a:rPr lang="en-US" dirty="0"/>
              <a:t>Credentialing – hospital does </a:t>
            </a:r>
            <a:r>
              <a:rPr lang="en-US" dirty="0" smtClean="0"/>
              <a:t>this</a:t>
            </a:r>
            <a:endParaRPr lang="en-US" dirty="0"/>
          </a:p>
          <a:p>
            <a:pPr marL="457200" indent="-457200">
              <a:buAutoNum type="arabicPeriod"/>
            </a:pPr>
            <a:r>
              <a:rPr lang="en-US" dirty="0"/>
              <a:t>Certification – independent agency</a:t>
            </a:r>
          </a:p>
          <a:p>
            <a:pPr marL="0" indent="0">
              <a:buNone/>
            </a:pPr>
            <a:r>
              <a:rPr lang="en-US" dirty="0"/>
              <a:t>	a. medical model –  school, 	residency, &amp; board </a:t>
            </a:r>
            <a:r>
              <a:rPr lang="en-US" dirty="0" smtClean="0"/>
              <a:t>examination</a:t>
            </a:r>
          </a:p>
          <a:p>
            <a:pPr marL="0" indent="0">
              <a:buNone/>
            </a:pPr>
            <a:r>
              <a:rPr lang="en-US" dirty="0" smtClean="0"/>
              <a:t>3. Licensing – State usually does this; 	certification + tracking of behavior</a:t>
            </a:r>
            <a:endParaRPr lang="en-US" dirty="0"/>
          </a:p>
          <a:p>
            <a:endParaRPr lang="en-US" dirty="0"/>
          </a:p>
        </p:txBody>
      </p:sp>
    </p:spTree>
    <p:extLst>
      <p:ext uri="{BB962C8B-B14F-4D97-AF65-F5344CB8AC3E}">
        <p14:creationId xmlns:p14="http://schemas.microsoft.com/office/powerpoint/2010/main" val="2128529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715962"/>
          </a:xfrm>
        </p:spPr>
        <p:txBody>
          <a:bodyPr>
            <a:normAutofit fontScale="90000"/>
          </a:bodyPr>
          <a:lstStyle/>
          <a:p>
            <a:r>
              <a:rPr lang="en-US" sz="3200" dirty="0" smtClean="0">
                <a:solidFill>
                  <a:schemeClr val="accent6">
                    <a:lumMod val="50000"/>
                  </a:schemeClr>
                </a:solidFill>
              </a:rPr>
              <a:t>American Society for Bioethics &amp; Humanities (ASBH) Pilot Effort</a:t>
            </a:r>
            <a:endParaRPr lang="en-US" sz="3200" dirty="0">
              <a:solidFill>
                <a:schemeClr val="accent6">
                  <a:lumMod val="50000"/>
                </a:schemeClr>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a:t>Portfolio of Qualifications relating to Knowledge, Interpersonal and Process Skills </a:t>
            </a:r>
          </a:p>
          <a:p>
            <a:pPr marL="0" lvl="0" indent="0">
              <a:buNone/>
            </a:pPr>
            <a:endParaRPr lang="en-US" dirty="0"/>
          </a:p>
          <a:p>
            <a:pPr lvl="0"/>
            <a:r>
              <a:rPr lang="en-US" sz="2200" dirty="0"/>
              <a:t>Fins JJ, </a:t>
            </a:r>
            <a:r>
              <a:rPr lang="en-US" sz="2200" dirty="0" err="1"/>
              <a:t>Kodish</a:t>
            </a:r>
            <a:r>
              <a:rPr lang="en-US" sz="2200" dirty="0"/>
              <a:t> E, Braddock C, Cohn F, </a:t>
            </a:r>
            <a:r>
              <a:rPr lang="en-US" sz="2200" dirty="0" err="1"/>
              <a:t>Dubler</a:t>
            </a:r>
            <a:r>
              <a:rPr lang="en-US" sz="2200" dirty="0"/>
              <a:t> NN</a:t>
            </a:r>
            <a:r>
              <a:rPr lang="en-US" sz="2200" dirty="0" smtClean="0"/>
              <a:t>, </a:t>
            </a:r>
            <a:r>
              <a:rPr lang="en-US" sz="2200" dirty="0" err="1" smtClean="0"/>
              <a:t>Danis</a:t>
            </a:r>
            <a:r>
              <a:rPr lang="en-US" sz="2200" dirty="0" smtClean="0"/>
              <a:t> M,  </a:t>
            </a:r>
            <a:r>
              <a:rPr lang="en-US" sz="2200" dirty="0" err="1"/>
              <a:t>Derse</a:t>
            </a:r>
            <a:r>
              <a:rPr lang="en-US" sz="2200" dirty="0"/>
              <a:t> A, Pearlman RA, Smith M, </a:t>
            </a:r>
            <a:r>
              <a:rPr lang="en-US" sz="2200" dirty="0" err="1"/>
              <a:t>Tarzian</a:t>
            </a:r>
            <a:r>
              <a:rPr lang="en-US" sz="2200" dirty="0"/>
              <a:t> A, </a:t>
            </a:r>
            <a:r>
              <a:rPr lang="en-US" sz="2200" dirty="0" err="1"/>
              <a:t>Youngner</a:t>
            </a:r>
            <a:r>
              <a:rPr lang="en-US" sz="2200" dirty="0"/>
              <a:t> S, Kuczewski MG. Quality Attestation for Clinical Ethics Consultants: A Two-Step Model from the American Society for Bioethics and Humanities. </a:t>
            </a:r>
            <a:r>
              <a:rPr lang="en-US" sz="2200" i="1" dirty="0">
                <a:hlinkClick r:id="rId2"/>
              </a:rPr>
              <a:t>Hastings Center Report </a:t>
            </a:r>
            <a:r>
              <a:rPr lang="en-US" sz="2200" dirty="0">
                <a:hlinkClick r:id="rId2"/>
              </a:rPr>
              <a:t>2013;43(5): 26-36</a:t>
            </a:r>
            <a:r>
              <a:rPr lang="en-US" sz="2200" dirty="0" smtClean="0"/>
              <a:t>.</a:t>
            </a:r>
          </a:p>
          <a:p>
            <a:pPr marL="0" lvl="0" indent="0">
              <a:buNone/>
            </a:pPr>
            <a:endParaRPr lang="en-US" sz="2200" dirty="0" smtClean="0"/>
          </a:p>
          <a:p>
            <a:pPr lvl="0"/>
            <a:r>
              <a:rPr lang="en-US" sz="2200" dirty="0"/>
              <a:t>Fins JJ, </a:t>
            </a:r>
            <a:r>
              <a:rPr lang="en-US" sz="2200" dirty="0" err="1"/>
              <a:t>Kodish</a:t>
            </a:r>
            <a:r>
              <a:rPr lang="en-US" sz="2200" dirty="0"/>
              <a:t> E, </a:t>
            </a:r>
            <a:r>
              <a:rPr lang="en-US" sz="2200" dirty="0" smtClean="0"/>
              <a:t>Cohn </a:t>
            </a:r>
            <a:r>
              <a:rPr lang="en-US" sz="2200" dirty="0"/>
              <a:t>F, </a:t>
            </a:r>
            <a:r>
              <a:rPr lang="en-US" sz="2200" dirty="0" err="1" smtClean="0"/>
              <a:t>Danis</a:t>
            </a:r>
            <a:r>
              <a:rPr lang="en-US" sz="2200" dirty="0" smtClean="0"/>
              <a:t> M, </a:t>
            </a:r>
            <a:r>
              <a:rPr lang="en-US" sz="2200" dirty="0" err="1" smtClean="0"/>
              <a:t>Derse</a:t>
            </a:r>
            <a:r>
              <a:rPr lang="en-US" sz="2200" dirty="0" smtClean="0"/>
              <a:t> </a:t>
            </a:r>
            <a:r>
              <a:rPr lang="en-US" sz="2200" dirty="0"/>
              <a:t>A, </a:t>
            </a:r>
            <a:r>
              <a:rPr lang="en-US" sz="2200" dirty="0" err="1"/>
              <a:t>Dubler</a:t>
            </a:r>
            <a:r>
              <a:rPr lang="en-US" sz="2200" dirty="0"/>
              <a:t> NN, </a:t>
            </a:r>
            <a:r>
              <a:rPr lang="en-US" sz="2200" dirty="0" err="1" smtClean="0"/>
              <a:t>Goulden</a:t>
            </a:r>
            <a:r>
              <a:rPr lang="en-US" sz="2200" dirty="0" smtClean="0"/>
              <a:t> B, </a:t>
            </a:r>
            <a:r>
              <a:rPr lang="en-US" sz="2200" dirty="0"/>
              <a:t>Kuczewski </a:t>
            </a:r>
            <a:r>
              <a:rPr lang="en-US" sz="2200" dirty="0" smtClean="0"/>
              <a:t>M, Mercer MB, Pearlman </a:t>
            </a:r>
            <a:r>
              <a:rPr lang="en-US" sz="2200" dirty="0"/>
              <a:t>RA, Smith M, </a:t>
            </a:r>
            <a:r>
              <a:rPr lang="en-US" sz="2200" dirty="0" err="1"/>
              <a:t>Tarzian</a:t>
            </a:r>
            <a:r>
              <a:rPr lang="en-US" sz="2200" dirty="0"/>
              <a:t> A, </a:t>
            </a:r>
            <a:r>
              <a:rPr lang="en-US" sz="2200" dirty="0" err="1"/>
              <a:t>Youngner</a:t>
            </a:r>
            <a:r>
              <a:rPr lang="en-US" sz="2200" dirty="0"/>
              <a:t> </a:t>
            </a:r>
            <a:r>
              <a:rPr lang="en-US" sz="2200" dirty="0" smtClean="0"/>
              <a:t>SJ, A Pilot Evaluation of Portfolios for Quality Attestation of Clinical Ethics Consultants. </a:t>
            </a:r>
            <a:r>
              <a:rPr lang="en-US" sz="2200" i="1" dirty="0" smtClean="0"/>
              <a:t>American Journal of Bioethics </a:t>
            </a:r>
            <a:r>
              <a:rPr lang="en-US" sz="2200" dirty="0" smtClean="0"/>
              <a:t>2016 16(3): 15-24.</a:t>
            </a:r>
          </a:p>
          <a:p>
            <a:pPr lvl="0"/>
            <a:endParaRPr lang="en-US" sz="2200" dirty="0"/>
          </a:p>
          <a:p>
            <a:endParaRPr lang="en-US" dirty="0"/>
          </a:p>
        </p:txBody>
      </p:sp>
    </p:spTree>
    <p:extLst>
      <p:ext uri="{BB962C8B-B14F-4D97-AF65-F5344CB8AC3E}">
        <p14:creationId xmlns:p14="http://schemas.microsoft.com/office/powerpoint/2010/main" val="27759658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6">
                    <a:lumMod val="50000"/>
                  </a:schemeClr>
                </a:solidFill>
              </a:rPr>
              <a:t>Attesting to Quality - Portfolio</a:t>
            </a:r>
            <a:r>
              <a:rPr lang="en-US" b="1" dirty="0">
                <a:solidFill>
                  <a:prstClr val="white"/>
                </a:solidFill>
              </a:rPr>
              <a:t/>
            </a:r>
            <a:br>
              <a:rPr lang="en-US" b="1" dirty="0">
                <a:solidFill>
                  <a:prstClr val="white"/>
                </a:solidFill>
              </a:rPr>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3600" dirty="0"/>
              <a:t>Contents of Portfolio</a:t>
            </a:r>
          </a:p>
          <a:p>
            <a:pPr marL="457200" indent="-457200"/>
            <a:r>
              <a:rPr lang="en-US" dirty="0"/>
              <a:t>Diplomas and certificates of training programs</a:t>
            </a:r>
          </a:p>
          <a:p>
            <a:pPr marL="457200" indent="-457200"/>
            <a:r>
              <a:rPr lang="en-US" dirty="0"/>
              <a:t>Summary of one’s consultation experience</a:t>
            </a:r>
          </a:p>
          <a:p>
            <a:pPr marL="457200" indent="-457200"/>
            <a:r>
              <a:rPr lang="en-US" dirty="0"/>
              <a:t>One’s philosophy of ethics consultation incl. accomplishments</a:t>
            </a:r>
          </a:p>
          <a:p>
            <a:pPr marL="457200" indent="-457200"/>
            <a:r>
              <a:rPr lang="en-US" dirty="0"/>
              <a:t>A representative sample of consultation write ups - 6</a:t>
            </a:r>
          </a:p>
          <a:p>
            <a:pPr marL="457200" indent="-457200"/>
            <a:r>
              <a:rPr lang="en-US" dirty="0"/>
              <a:t>External evaluations/letters from those who have worked with consultant on consults</a:t>
            </a:r>
          </a:p>
          <a:p>
            <a:endParaRPr lang="en-US" dirty="0"/>
          </a:p>
        </p:txBody>
      </p:sp>
    </p:spTree>
    <p:extLst>
      <p:ext uri="{BB962C8B-B14F-4D97-AF65-F5344CB8AC3E}">
        <p14:creationId xmlns:p14="http://schemas.microsoft.com/office/powerpoint/2010/main" val="3057460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accent6">
                    <a:lumMod val="50000"/>
                  </a:schemeClr>
                </a:solidFill>
              </a:rPr>
              <a:t>Interpersonal Skills</a:t>
            </a:r>
            <a:endParaRPr lang="en-US" sz="4800" dirty="0">
              <a:solidFill>
                <a:schemeClr val="accent6">
                  <a:lumMod val="50000"/>
                </a:schemeClr>
              </a:solidFill>
            </a:endParaRPr>
          </a:p>
        </p:txBody>
      </p:sp>
      <p:sp>
        <p:nvSpPr>
          <p:cNvPr id="3" name="Content Placeholder 2"/>
          <p:cNvSpPr>
            <a:spLocks noGrp="1"/>
          </p:cNvSpPr>
          <p:nvPr>
            <p:ph idx="1"/>
          </p:nvPr>
        </p:nvSpPr>
        <p:spPr/>
        <p:txBody>
          <a:bodyPr>
            <a:normAutofit/>
          </a:bodyPr>
          <a:lstStyle/>
          <a:p>
            <a:r>
              <a:rPr lang="en-US" sz="4000" dirty="0" smtClean="0"/>
              <a:t>Attested to indirectly by letters from colleagues or supervisors; observation difficult to obtain</a:t>
            </a:r>
          </a:p>
          <a:p>
            <a:r>
              <a:rPr lang="en-US" sz="4000" dirty="0" smtClean="0">
                <a:solidFill>
                  <a:srgbClr val="7030A0"/>
                </a:solidFill>
              </a:rPr>
              <a:t>Simulation</a:t>
            </a:r>
            <a:r>
              <a:rPr lang="en-US" sz="4000" dirty="0" smtClean="0"/>
              <a:t> – fairly direct evidence; can be </a:t>
            </a:r>
            <a:r>
              <a:rPr lang="en-US" sz="4000" i="1" dirty="0" smtClean="0"/>
              <a:t>formative</a:t>
            </a:r>
            <a:r>
              <a:rPr lang="en-US" sz="4000" dirty="0" smtClean="0"/>
              <a:t> or </a:t>
            </a:r>
            <a:r>
              <a:rPr lang="en-US" sz="4000" i="1" dirty="0" smtClean="0"/>
              <a:t>summative</a:t>
            </a:r>
            <a:endParaRPr lang="en-US" sz="4000" i="1" dirty="0"/>
          </a:p>
        </p:txBody>
      </p:sp>
    </p:spTree>
    <p:extLst>
      <p:ext uri="{BB962C8B-B14F-4D97-AF65-F5344CB8AC3E}">
        <p14:creationId xmlns:p14="http://schemas.microsoft.com/office/powerpoint/2010/main" val="1275495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accent6">
                    <a:lumMod val="50000"/>
                  </a:schemeClr>
                </a:solidFill>
              </a:rPr>
              <a:t>What Do We Want to Know?</a:t>
            </a:r>
            <a:endParaRPr lang="en-US" sz="4800" dirty="0">
              <a:solidFill>
                <a:schemeClr val="accent6">
                  <a:lumMod val="50000"/>
                </a:schemeClr>
              </a:solidFill>
            </a:endParaRPr>
          </a:p>
        </p:txBody>
      </p:sp>
      <p:sp>
        <p:nvSpPr>
          <p:cNvPr id="3" name="Content Placeholder 2"/>
          <p:cNvSpPr>
            <a:spLocks noGrp="1"/>
          </p:cNvSpPr>
          <p:nvPr>
            <p:ph idx="1"/>
          </p:nvPr>
        </p:nvSpPr>
        <p:spPr/>
        <p:txBody>
          <a:bodyPr>
            <a:normAutofit/>
          </a:bodyPr>
          <a:lstStyle/>
          <a:p>
            <a:pPr marL="514350" indent="-514350">
              <a:buAutoNum type="arabicPeriod"/>
            </a:pPr>
            <a:r>
              <a:rPr lang="en-US" sz="4000" dirty="0" smtClean="0"/>
              <a:t>What do ethics consultants do?</a:t>
            </a:r>
          </a:p>
          <a:p>
            <a:pPr marL="514350" indent="-514350">
              <a:buAutoNum type="arabicPeriod"/>
            </a:pPr>
            <a:r>
              <a:rPr lang="en-US" sz="4000" dirty="0" smtClean="0"/>
              <a:t>How does one become an ethics consultant? </a:t>
            </a:r>
          </a:p>
          <a:p>
            <a:pPr marL="514350" indent="-514350">
              <a:buAutoNum type="arabicPeriod"/>
            </a:pPr>
            <a:r>
              <a:rPr lang="en-US" sz="4000" dirty="0" smtClean="0"/>
              <a:t>How is skill at ethics consultation demonstrated?</a:t>
            </a:r>
            <a:endParaRPr lang="en-US" sz="4000" dirty="0"/>
          </a:p>
        </p:txBody>
      </p:sp>
    </p:spTree>
    <p:extLst>
      <p:ext uri="{BB962C8B-B14F-4D97-AF65-F5344CB8AC3E}">
        <p14:creationId xmlns:p14="http://schemas.microsoft.com/office/powerpoint/2010/main" val="1707944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35846"/>
            <a:ext cx="7620000" cy="4801314"/>
          </a:xfrm>
          <a:prstGeom prst="rect">
            <a:avLst/>
          </a:prstGeom>
        </p:spPr>
        <p:txBody>
          <a:bodyPr wrap="square">
            <a:spAutoFit/>
          </a:bodyPr>
          <a:lstStyle/>
          <a:p>
            <a:pPr>
              <a:lnSpc>
                <a:spcPct val="200000"/>
              </a:lnSpc>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400" b="1" kern="0" dirty="0" smtClean="0">
                <a:solidFill>
                  <a:srgbClr val="000000"/>
                </a:solidFill>
                <a:latin typeface="Calibri" panose="020F0502020204030204" pitchFamily="34" charset="0"/>
              </a:rPr>
              <a:t>A Typical Ethics Case Consultation Scenario</a:t>
            </a:r>
            <a:endParaRPr lang="en-US" sz="2400" b="1" kern="0" dirty="0">
              <a:solidFill>
                <a:srgbClr val="000000"/>
              </a:solidFill>
              <a:latin typeface="Times New Roman" panose="02020603050405020304" pitchFamily="18" charset="0"/>
            </a:endParaRPr>
          </a:p>
          <a:p>
            <a:pPr>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000" dirty="0">
                <a:solidFill>
                  <a:srgbClr val="000000"/>
                </a:solidFill>
                <a:latin typeface="Calibri" panose="020F0502020204030204" pitchFamily="34" charset="0"/>
                <a:ea typeface="Times New Roman" panose="02020603050405020304" pitchFamily="18" charset="0"/>
              </a:rPr>
              <a:t>Mrs. Czarniwicz was a 67-year-old woman who was diagnosed as having non-</a:t>
            </a:r>
            <a:r>
              <a:rPr lang="en-US" sz="2000" dirty="0" err="1">
                <a:solidFill>
                  <a:srgbClr val="000000"/>
                </a:solidFill>
                <a:latin typeface="Calibri" panose="020F0502020204030204" pitchFamily="34" charset="0"/>
                <a:ea typeface="Times New Roman" panose="02020603050405020304" pitchFamily="18" charset="0"/>
              </a:rPr>
              <a:t>resectable</a:t>
            </a:r>
            <a:r>
              <a:rPr lang="en-US" sz="2000" dirty="0">
                <a:solidFill>
                  <a:srgbClr val="000000"/>
                </a:solidFill>
                <a:latin typeface="Calibri" panose="020F0502020204030204" pitchFamily="34" charset="0"/>
                <a:ea typeface="Times New Roman" panose="02020603050405020304" pitchFamily="18" charset="0"/>
              </a:rPr>
              <a:t> colon cancer six months ago.  When that diagnosis was made, it was clear that the patient would eventually die but it was, understandably, not clear exactly when.  This is the most recent of several admissions from a nearby nursing home for episodes of sepsis (infection) believed to be secondary to the entrance of bacteria through the friable colon cancer. On admission, the patient's general health appeared to be poor.  Mrs. Czarniwicz looked emaciated with generalized edema (swelling) and skin excoriation (abrasions).  She could not move her legs and had only gross motor movement of her upper extremities secondary to severe spinal disease. Mrs. Czarniwicz communicated mainly by head movements such as nodding.</a:t>
            </a:r>
            <a:endParaRPr lang="en-US" sz="2000" dirty="0">
              <a:solidFill>
                <a:srgbClr val="000000"/>
              </a:solidFill>
              <a:latin typeface="Times New Roman" panose="02020603050405020304" pitchFamily="18" charset="0"/>
              <a:ea typeface="Times New Roman" panose="02020603050405020304" pitchFamily="18" charset="0"/>
            </a:endParaRPr>
          </a:p>
          <a:p>
            <a:pPr>
              <a:tabLst>
                <a:tab pos="457200" algn="l"/>
                <a:tab pos="914400" algn="l"/>
                <a:tab pos="1371600" algn="l"/>
                <a:tab pos="1828800" algn="l"/>
                <a:tab pos="2286000" algn="l"/>
                <a:tab pos="2743200" algn="l"/>
                <a:tab pos="3200400" algn="l"/>
                <a:tab pos="3657600" algn="l"/>
                <a:tab pos="4114800" algn="l"/>
                <a:tab pos="4572000" algn="l"/>
                <a:tab pos="5029200" algn="l"/>
              </a:tabLst>
            </a:pPr>
            <a:r>
              <a:rPr lang="en-US" dirty="0">
                <a:solidFill>
                  <a:srgbClr val="000000"/>
                </a:solidFill>
                <a:latin typeface="Calibri" panose="020F0502020204030204" pitchFamily="34" charset="0"/>
                <a:ea typeface="Times New Roman" panose="02020603050405020304" pitchFamily="18" charset="0"/>
              </a:rPr>
              <a:t> </a:t>
            </a:r>
            <a:endParaRPr lang="en-US" sz="2000"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86191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889844"/>
            <a:ext cx="7620000" cy="5909310"/>
          </a:xfrm>
          <a:prstGeom prst="rect">
            <a:avLst/>
          </a:prstGeom>
        </p:spPr>
        <p:txBody>
          <a:bodyPr wrap="square">
            <a:spAutoFit/>
          </a:bodyPr>
          <a:lstStyle/>
          <a:p>
            <a:pPr>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000" dirty="0">
                <a:solidFill>
                  <a:srgbClr val="000000"/>
                </a:solidFill>
                <a:latin typeface="Calibri" panose="020F0502020204030204" pitchFamily="34" charset="0"/>
                <a:ea typeface="Times New Roman" panose="02020603050405020304" pitchFamily="18" charset="0"/>
              </a:rPr>
              <a:t>The patient was given antibiotics and steroids for treatment of the sepsis and made a "full code" based upon discussions with her.  She said that she wished to be resuscitated should the need arise. Three days after admission the patient developed acute shortness of breath and a chest X-ray led to a differential diagnosis of congestive heart failure vs. pulmonary embolism.  Mrs. Czarniwicz also developed acute GI bleeding believed to be secondary to the colon cancer. Over the next few days, diagnostic tests gave no additional insight into the patient's condition and Mrs. Czarniwicz continued to become lethargic and confused.  (This could be accounted for in several ways including possible brain metastases from the cancer.)  Her oxygenation was poor. Thus, she was intubated and admitted to the ICU. </a:t>
            </a:r>
            <a:endParaRPr lang="en-US" sz="2000" dirty="0" smtClean="0">
              <a:solidFill>
                <a:srgbClr val="000000"/>
              </a:solidFill>
              <a:latin typeface="Calibri" panose="020F0502020204030204" pitchFamily="34" charset="0"/>
              <a:ea typeface="Times New Roman" panose="02020603050405020304" pitchFamily="18" charset="0"/>
            </a:endParaRPr>
          </a:p>
          <a:p>
            <a:pPr>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dirty="0" smtClean="0">
              <a:solidFill>
                <a:srgbClr val="000000"/>
              </a:solidFill>
              <a:latin typeface="Calibri" panose="020F0502020204030204" pitchFamily="34" charset="0"/>
              <a:ea typeface="Times New Roman" panose="02020603050405020304" pitchFamily="18" charset="0"/>
            </a:endParaRPr>
          </a:p>
          <a:p>
            <a:pPr>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000" dirty="0">
                <a:solidFill>
                  <a:srgbClr val="000000"/>
                </a:solidFill>
                <a:latin typeface="Calibri" panose="020F0502020204030204" pitchFamily="34" charset="0"/>
                <a:ea typeface="Times New Roman" panose="02020603050405020304" pitchFamily="18" charset="0"/>
              </a:rPr>
              <a:t>The patient also developed a pleural effusion and further malignancy was suspected.  She became septic and pneumonia was thought to be the likely culprit.  The daughter, Jane, was asked what the medical team should do and he, like his mother upon admission, requested that “everything be done.” </a:t>
            </a:r>
            <a:endParaRPr lang="en-US" sz="2400" dirty="0">
              <a:solidFill>
                <a:srgbClr val="000000"/>
              </a:solidFill>
              <a:latin typeface="Times New Roman" panose="02020603050405020304" pitchFamily="18" charset="0"/>
              <a:ea typeface="Times New Roman" panose="02020603050405020304" pitchFamily="18" charset="0"/>
            </a:endParaRPr>
          </a:p>
          <a:p>
            <a:pPr>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2000"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543108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381000"/>
            <a:ext cx="6934200" cy="3693319"/>
          </a:xfrm>
          <a:prstGeom prst="rect">
            <a:avLst/>
          </a:prstGeom>
        </p:spPr>
        <p:txBody>
          <a:bodyPr wrap="square">
            <a:spAutoFit/>
          </a:bodyPr>
          <a:lstStyle/>
          <a:p>
            <a:pPr>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dirty="0" smtClean="0">
              <a:solidFill>
                <a:srgbClr val="000000"/>
              </a:solidFill>
              <a:latin typeface="Calibri" panose="020F0502020204030204" pitchFamily="34" charset="0"/>
              <a:ea typeface="Times New Roman" panose="02020603050405020304" pitchFamily="18" charset="0"/>
            </a:endParaRPr>
          </a:p>
          <a:p>
            <a:pPr>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dirty="0">
              <a:solidFill>
                <a:srgbClr val="000000"/>
              </a:solidFill>
              <a:latin typeface="Calibri" panose="020F0502020204030204" pitchFamily="34" charset="0"/>
              <a:ea typeface="Times New Roman" panose="02020603050405020304" pitchFamily="18" charset="0"/>
            </a:endParaRPr>
          </a:p>
          <a:p>
            <a:pPr>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dirty="0" smtClean="0">
              <a:solidFill>
                <a:srgbClr val="000000"/>
              </a:solidFill>
              <a:latin typeface="Calibri" panose="020F0502020204030204" pitchFamily="34" charset="0"/>
              <a:ea typeface="Times New Roman" panose="02020603050405020304" pitchFamily="18" charset="0"/>
            </a:endParaRPr>
          </a:p>
          <a:p>
            <a:pPr>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000" dirty="0">
                <a:solidFill>
                  <a:srgbClr val="000000"/>
                </a:solidFill>
                <a:ea typeface="Times New Roman" panose="02020603050405020304" pitchFamily="18" charset="0"/>
              </a:rPr>
              <a:t> </a:t>
            </a:r>
          </a:p>
          <a:p>
            <a:pPr>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2000" dirty="0">
                <a:solidFill>
                  <a:srgbClr val="000000"/>
                </a:solidFill>
                <a:ea typeface="Times New Roman" panose="02020603050405020304" pitchFamily="18" charset="0"/>
              </a:rPr>
              <a:t>Over the next few days aggressive vasopressor therapy was begun to try and offset her dropping blood pressure.  Nevertheless, pressure continued to drop and ranged between 30-40 systolic on maximum vasopressor therapy.  Over the next 24 hours, the patient became </a:t>
            </a:r>
            <a:r>
              <a:rPr lang="en-US" sz="2000" dirty="0" err="1">
                <a:solidFill>
                  <a:srgbClr val="000000"/>
                </a:solidFill>
                <a:ea typeface="Times New Roman" panose="02020603050405020304" pitchFamily="18" charset="0"/>
              </a:rPr>
              <a:t>anuric</a:t>
            </a:r>
            <a:r>
              <a:rPr lang="en-US" sz="2000" dirty="0">
                <a:solidFill>
                  <a:srgbClr val="000000"/>
                </a:solidFill>
                <a:ea typeface="Times New Roman" panose="02020603050405020304" pitchFamily="18" charset="0"/>
              </a:rPr>
              <a:t> and developed massive generalized edema.  She was oozing serous fluid from her skin and other puncture sites. Dr. Murphy called the ethics consultation service.</a:t>
            </a:r>
          </a:p>
        </p:txBody>
      </p:sp>
    </p:spTree>
    <p:extLst>
      <p:ext uri="{BB962C8B-B14F-4D97-AF65-F5344CB8AC3E}">
        <p14:creationId xmlns:p14="http://schemas.microsoft.com/office/powerpoint/2010/main" val="532540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4814"/>
            <a:ext cx="8229600" cy="1143000"/>
          </a:xfrm>
        </p:spPr>
        <p:txBody>
          <a:bodyPr/>
          <a:lstStyle/>
          <a:p>
            <a:r>
              <a:rPr lang="en-US" dirty="0" smtClean="0">
                <a:solidFill>
                  <a:schemeClr val="accent6">
                    <a:lumMod val="50000"/>
                  </a:schemeClr>
                </a:solidFill>
              </a:rPr>
              <a:t>What do ethics consultants do?</a:t>
            </a:r>
            <a:endParaRPr lang="en-US" dirty="0">
              <a:solidFill>
                <a:schemeClr val="accent6">
                  <a:lumMod val="50000"/>
                </a:schemeClr>
              </a:solidFill>
            </a:endParaRPr>
          </a:p>
        </p:txBody>
      </p:sp>
      <p:sp>
        <p:nvSpPr>
          <p:cNvPr id="3" name="Content Placeholder 2"/>
          <p:cNvSpPr>
            <a:spLocks noGrp="1"/>
          </p:cNvSpPr>
          <p:nvPr>
            <p:ph idx="1"/>
          </p:nvPr>
        </p:nvSpPr>
        <p:spPr/>
        <p:txBody>
          <a:bodyPr>
            <a:normAutofit fontScale="85000" lnSpcReduction="20000"/>
          </a:bodyPr>
          <a:lstStyle/>
          <a:p>
            <a:pPr marL="514350" indent="-514350">
              <a:buAutoNum type="arabicPeriod"/>
            </a:pPr>
            <a:r>
              <a:rPr lang="en-US" dirty="0" smtClean="0"/>
              <a:t>Provide information</a:t>
            </a:r>
          </a:p>
          <a:p>
            <a:pPr marL="514350" indent="-514350">
              <a:buAutoNum type="arabicPeriod"/>
            </a:pPr>
            <a:r>
              <a:rPr lang="en-US" dirty="0" smtClean="0"/>
              <a:t>Facilitate resolution “Qualified Facilitation” </a:t>
            </a:r>
            <a:r>
              <a:rPr lang="en-US" sz="2800" dirty="0" smtClean="0"/>
              <a:t>– </a:t>
            </a:r>
            <a:r>
              <a:rPr lang="en-US" sz="2800" i="1" dirty="0" smtClean="0">
                <a:solidFill>
                  <a:schemeClr val="accent6">
                    <a:lumMod val="50000"/>
                  </a:schemeClr>
                </a:solidFill>
              </a:rPr>
              <a:t>ASBH Core Competencies for Healthcare Ethics Consultation(2</a:t>
            </a:r>
            <a:r>
              <a:rPr lang="en-US" sz="2800" i="1" baseline="30000" dirty="0" smtClean="0">
                <a:solidFill>
                  <a:schemeClr val="accent6">
                    <a:lumMod val="50000"/>
                  </a:schemeClr>
                </a:solidFill>
              </a:rPr>
              <a:t>nd</a:t>
            </a:r>
            <a:r>
              <a:rPr lang="en-US" sz="2800" i="1" dirty="0" smtClean="0">
                <a:solidFill>
                  <a:schemeClr val="accent6">
                    <a:lumMod val="50000"/>
                  </a:schemeClr>
                </a:solidFill>
              </a:rPr>
              <a:t> edition)</a:t>
            </a:r>
          </a:p>
          <a:p>
            <a:pPr marL="514350" indent="-514350">
              <a:buAutoNum type="arabicPeriod"/>
            </a:pPr>
            <a:r>
              <a:rPr lang="en-US" dirty="0" smtClean="0"/>
              <a:t>Provide support to health-care professionals, families</a:t>
            </a:r>
          </a:p>
          <a:p>
            <a:pPr marL="0" indent="0">
              <a:buNone/>
            </a:pPr>
            <a:r>
              <a:rPr lang="en-US" dirty="0" smtClean="0"/>
              <a:t>.  </a:t>
            </a:r>
            <a:r>
              <a:rPr lang="en-US" i="1" dirty="0" smtClean="0"/>
              <a:t>. . </a:t>
            </a:r>
            <a:r>
              <a:rPr lang="en-US" i="1" dirty="0"/>
              <a:t>i</a:t>
            </a:r>
            <a:r>
              <a:rPr lang="en-US" i="1" dirty="0" smtClean="0"/>
              <a:t>n cases involving a value conflict or the articulation of a value dimension.</a:t>
            </a:r>
          </a:p>
          <a:p>
            <a:pPr marL="0" indent="0">
              <a:buNone/>
            </a:pPr>
            <a:endParaRPr lang="en-US" dirty="0" smtClean="0"/>
          </a:p>
          <a:p>
            <a:r>
              <a:rPr lang="en-US" dirty="0" smtClean="0"/>
              <a:t>Provide </a:t>
            </a:r>
            <a:r>
              <a:rPr lang="en-US" dirty="0"/>
              <a:t>input for quality </a:t>
            </a:r>
            <a:r>
              <a:rPr lang="en-US" dirty="0" smtClean="0"/>
              <a:t>improvement</a:t>
            </a:r>
          </a:p>
          <a:p>
            <a:r>
              <a:rPr lang="en-US" dirty="0" smtClean="0"/>
              <a:t>Patient advocate?</a:t>
            </a:r>
            <a:endParaRPr lang="en-US" dirty="0"/>
          </a:p>
        </p:txBody>
      </p:sp>
    </p:spTree>
    <p:extLst>
      <p:ext uri="{BB962C8B-B14F-4D97-AF65-F5344CB8AC3E}">
        <p14:creationId xmlns:p14="http://schemas.microsoft.com/office/powerpoint/2010/main" val="322712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wipe(down)">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50000"/>
                  </a:schemeClr>
                </a:solidFill>
              </a:rPr>
              <a:t>Provide Information</a:t>
            </a:r>
            <a:endParaRPr lang="en-US" dirty="0">
              <a:solidFill>
                <a:schemeClr val="accent6">
                  <a:lumMod val="50000"/>
                </a:schemeClr>
              </a:solidFill>
            </a:endParaRPr>
          </a:p>
        </p:txBody>
      </p:sp>
      <p:sp>
        <p:nvSpPr>
          <p:cNvPr id="3" name="Content Placeholder 2"/>
          <p:cNvSpPr>
            <a:spLocks noGrp="1"/>
          </p:cNvSpPr>
          <p:nvPr>
            <p:ph idx="1"/>
          </p:nvPr>
        </p:nvSpPr>
        <p:spPr/>
        <p:txBody>
          <a:bodyPr/>
          <a:lstStyle/>
          <a:p>
            <a:pPr marL="0" indent="0">
              <a:buNone/>
            </a:pPr>
            <a:r>
              <a:rPr lang="en-US" dirty="0" smtClean="0"/>
              <a:t>Most of the time, matters proceed by clinical custom</a:t>
            </a:r>
          </a:p>
          <a:p>
            <a:r>
              <a:rPr lang="en-US" dirty="0"/>
              <a:t>I</a:t>
            </a:r>
            <a:r>
              <a:rPr lang="en-US" dirty="0" smtClean="0"/>
              <a:t>nformation needed when case departs from the norm, e.g., appropriate surrogate, or is a novel scenario</a:t>
            </a:r>
          </a:p>
          <a:p>
            <a:r>
              <a:rPr lang="en-US" dirty="0" smtClean="0"/>
              <a:t>Policy or legal context</a:t>
            </a:r>
            <a:endParaRPr lang="en-US" dirty="0"/>
          </a:p>
        </p:txBody>
      </p:sp>
    </p:spTree>
    <p:extLst>
      <p:ext uri="{BB962C8B-B14F-4D97-AF65-F5344CB8AC3E}">
        <p14:creationId xmlns:p14="http://schemas.microsoft.com/office/powerpoint/2010/main" val="16554720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50000"/>
                  </a:schemeClr>
                </a:solidFill>
              </a:rPr>
              <a:t>Facilitate Resolution</a:t>
            </a:r>
            <a:endParaRPr lang="en-US" dirty="0">
              <a:solidFill>
                <a:schemeClr val="accent6">
                  <a:lumMod val="50000"/>
                </a:schemeClr>
              </a:solidFill>
            </a:endParaRPr>
          </a:p>
        </p:txBody>
      </p:sp>
      <p:sp>
        <p:nvSpPr>
          <p:cNvPr id="3" name="Content Placeholder 2"/>
          <p:cNvSpPr>
            <a:spLocks noGrp="1"/>
          </p:cNvSpPr>
          <p:nvPr>
            <p:ph idx="1"/>
          </p:nvPr>
        </p:nvSpPr>
        <p:spPr/>
        <p:txBody>
          <a:bodyPr>
            <a:normAutofit fontScale="92500"/>
          </a:bodyPr>
          <a:lstStyle/>
          <a:p>
            <a:pPr marL="0" indent="0">
              <a:buNone/>
            </a:pPr>
            <a:r>
              <a:rPr lang="en-US" sz="3600" dirty="0" smtClean="0"/>
              <a:t>Resolve a seeming conflict – not obvious how we do this</a:t>
            </a:r>
          </a:p>
          <a:p>
            <a:r>
              <a:rPr lang="en-US" sz="3600" dirty="0" smtClean="0"/>
              <a:t>Mediation</a:t>
            </a:r>
          </a:p>
          <a:p>
            <a:r>
              <a:rPr lang="en-US" sz="3600" dirty="0" smtClean="0"/>
              <a:t>Narrative repair/alignment </a:t>
            </a:r>
          </a:p>
          <a:p>
            <a:r>
              <a:rPr lang="en-US" sz="3600" dirty="0" smtClean="0"/>
              <a:t>Qualified Facilitation – </a:t>
            </a:r>
            <a:r>
              <a:rPr lang="en-US" sz="3000" dirty="0" smtClean="0"/>
              <a:t>Facilitation is qualified by taking account of ethical considerations, e.g., patient autonomy, benefits and burdens (Beneficence &amp; </a:t>
            </a:r>
            <a:r>
              <a:rPr lang="en-US" sz="3000" dirty="0" err="1" smtClean="0"/>
              <a:t>Nonmaleficence</a:t>
            </a:r>
            <a:r>
              <a:rPr lang="en-US" sz="3000" dirty="0" smtClean="0"/>
              <a:t>)</a:t>
            </a:r>
          </a:p>
        </p:txBody>
      </p:sp>
    </p:spTree>
    <p:extLst>
      <p:ext uri="{BB962C8B-B14F-4D97-AF65-F5344CB8AC3E}">
        <p14:creationId xmlns:p14="http://schemas.microsoft.com/office/powerpoint/2010/main" val="1680204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554162"/>
          </a:xfrm>
        </p:spPr>
        <p:txBody>
          <a:bodyPr/>
          <a:lstStyle/>
          <a:p>
            <a:r>
              <a:rPr lang="en-US" dirty="0" smtClean="0">
                <a:solidFill>
                  <a:schemeClr val="accent6">
                    <a:lumMod val="50000"/>
                  </a:schemeClr>
                </a:solidFill>
              </a:rPr>
              <a:t>Resolution and Beyond</a:t>
            </a:r>
            <a:endParaRPr lang="en-US" dirty="0">
              <a:solidFill>
                <a:schemeClr val="accent6">
                  <a:lumMod val="50000"/>
                </a:schemeClr>
              </a:solidFill>
            </a:endParaRPr>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sz="3600" dirty="0" smtClean="0"/>
              <a:t>Consultations close with entry </a:t>
            </a:r>
            <a:r>
              <a:rPr lang="en-US" sz="3600" dirty="0"/>
              <a:t>in the </a:t>
            </a:r>
            <a:r>
              <a:rPr lang="en-US" sz="3600" dirty="0" smtClean="0"/>
              <a:t>EMR</a:t>
            </a:r>
          </a:p>
          <a:p>
            <a:pPr marL="0" indent="0">
              <a:buNone/>
            </a:pPr>
            <a:endParaRPr lang="en-US" sz="3600" dirty="0"/>
          </a:p>
          <a:p>
            <a:r>
              <a:rPr lang="en-US" sz="3600" dirty="0" smtClean="0"/>
              <a:t>Provide </a:t>
            </a:r>
            <a:r>
              <a:rPr lang="en-US" sz="3600" dirty="0"/>
              <a:t>support to health-care professionals, </a:t>
            </a:r>
            <a:r>
              <a:rPr lang="en-US" sz="3600" dirty="0" smtClean="0"/>
              <a:t>families</a:t>
            </a:r>
            <a:endParaRPr lang="en-US" sz="3600" dirty="0"/>
          </a:p>
          <a:p>
            <a:r>
              <a:rPr lang="en-US" sz="3600" dirty="0" smtClean="0"/>
              <a:t>Provide </a:t>
            </a:r>
            <a:r>
              <a:rPr lang="en-US" sz="3600" dirty="0"/>
              <a:t>input for quality </a:t>
            </a:r>
            <a:r>
              <a:rPr lang="en-US" sz="3600" dirty="0" smtClean="0"/>
              <a:t>improvement</a:t>
            </a:r>
          </a:p>
          <a:p>
            <a:r>
              <a:rPr lang="en-US" sz="3600" dirty="0"/>
              <a:t>Patient advocate?</a:t>
            </a:r>
          </a:p>
          <a:p>
            <a:endParaRPr lang="en-US" sz="3600" dirty="0"/>
          </a:p>
          <a:p>
            <a:pPr marL="0" indent="0">
              <a:buNone/>
            </a:pPr>
            <a:endParaRPr lang="en-US" dirty="0"/>
          </a:p>
          <a:p>
            <a:endParaRPr lang="en-US" dirty="0"/>
          </a:p>
        </p:txBody>
      </p:sp>
    </p:spTree>
    <p:extLst>
      <p:ext uri="{BB962C8B-B14F-4D97-AF65-F5344CB8AC3E}">
        <p14:creationId xmlns:p14="http://schemas.microsoft.com/office/powerpoint/2010/main" val="3316146285"/>
      </p:ext>
    </p:extLst>
  </p:cSld>
  <p:clrMapOvr>
    <a:masterClrMapping/>
  </p:clrMapOvr>
  <p:timing>
    <p:tnLst>
      <p:par>
        <p:cTn id="1" dur="indefinite" restart="never" nodeType="tmRoot"/>
      </p:par>
    </p:tnLst>
  </p:timing>
</p:sld>
</file>

<file path=ppt/theme/theme1.xml><?xml version="1.0" encoding="utf-8"?>
<a:theme xmlns:a="http://schemas.openxmlformats.org/drawingml/2006/main" name="SSOM Black-Whit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SSOM Black-White Template</Template>
  <TotalTime>4287</TotalTime>
  <Words>800</Words>
  <Application>Microsoft Office PowerPoint</Application>
  <PresentationFormat>On-screen Show (4:3)</PresentationFormat>
  <Paragraphs>77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SSOM Black-White Template</vt:lpstr>
      <vt:lpstr>  What is an Ethics Consult?  Principles and Processes Mark Kuczewski, PhD The Fr. Michael I. English, SJ, Professor of Medical Ethics Director, Neiswanger Institute for Bioethics &amp;Health Policy Chair, Department of Medical Education Loyola University Chicago  </vt:lpstr>
      <vt:lpstr>What Do We Want to Know?</vt:lpstr>
      <vt:lpstr>PowerPoint Presentation</vt:lpstr>
      <vt:lpstr>PowerPoint Presentation</vt:lpstr>
      <vt:lpstr>PowerPoint Presentation</vt:lpstr>
      <vt:lpstr>What do ethics consultants do?</vt:lpstr>
      <vt:lpstr>Provide Information</vt:lpstr>
      <vt:lpstr>Facilitate Resolution</vt:lpstr>
      <vt:lpstr>Resolution and Beyond</vt:lpstr>
      <vt:lpstr>How do people become  ethics consultants?</vt:lpstr>
      <vt:lpstr> Routes to Professionalization  </vt:lpstr>
      <vt:lpstr>American Society for Bioethics &amp; Humanities (ASBH) Pilot Effort</vt:lpstr>
      <vt:lpstr>Attesting to Quality - Portfolio </vt:lpstr>
      <vt:lpstr>Interpersonal Skills</vt:lpstr>
    </vt:vector>
  </TitlesOfParts>
  <Company>Loyola University Chicago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Kuczewski, Mark</cp:lastModifiedBy>
  <cp:revision>300</cp:revision>
  <cp:lastPrinted>2016-09-06T18:30:41Z</cp:lastPrinted>
  <dcterms:created xsi:type="dcterms:W3CDTF">2013-08-23T21:22:41Z</dcterms:created>
  <dcterms:modified xsi:type="dcterms:W3CDTF">2017-07-19T22:01:54Z</dcterms:modified>
</cp:coreProperties>
</file>